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285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5" r:id="rId20"/>
    <p:sldId id="304" r:id="rId2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19256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822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25.06.2025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25.06.2025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ru-RU" noProof="1">
                <a:solidFill>
                  <a:schemeClr val="tx1"/>
                </a:solidFill>
              </a:rPr>
              <a:t>КАРТОГРАФИРОВАНие ПРИРОДНЫХ ОПАСНОСТЕЙ НА ТРЕКАХ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BAF9FEC-D430-41C9-8C1B-F17BC1BD0D16}"/>
              </a:ext>
            </a:extLst>
          </p:cNvPr>
          <p:cNvSpPr txBox="1">
            <a:spLocks/>
          </p:cNvSpPr>
          <p:nvPr/>
        </p:nvSpPr>
        <p:spPr bwMode="blackWhite">
          <a:xfrm>
            <a:off x="3312603" y="97948"/>
            <a:ext cx="5566794" cy="1244291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sz="1200" noProof="1">
                <a:solidFill>
                  <a:schemeClr val="tx1"/>
                </a:solidFill>
              </a:rPr>
              <a:t>Министерство образования и науки Республики Башкортостан</a:t>
            </a:r>
          </a:p>
          <a:p>
            <a:r>
              <a:rPr lang="ru-RU" sz="1200" noProof="1">
                <a:solidFill>
                  <a:schemeClr val="tx1"/>
                </a:solidFill>
              </a:rPr>
              <a:t>Государственное автономное профессиональное образовательное учреждение</a:t>
            </a:r>
          </a:p>
          <a:p>
            <a:r>
              <a:rPr lang="ru-RU" sz="1200" noProof="1">
                <a:solidFill>
                  <a:schemeClr val="tx1"/>
                </a:solidFill>
              </a:rPr>
              <a:t>Уфимский колледж статистики, информатики и вычислительной техники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BF6293E-7024-4E7A-9532-EA2AA8098B58}"/>
              </a:ext>
            </a:extLst>
          </p:cNvPr>
          <p:cNvSpPr txBox="1">
            <a:spLocks/>
          </p:cNvSpPr>
          <p:nvPr/>
        </p:nvSpPr>
        <p:spPr bwMode="blackWhite">
          <a:xfrm>
            <a:off x="9563449" y="6174297"/>
            <a:ext cx="2454827" cy="487960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sz="1200" noProof="1">
                <a:solidFill>
                  <a:schemeClr val="tx1"/>
                </a:solidFill>
              </a:rPr>
              <a:t>Чернов Н.с. 22П-1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Тестирование сайта</a:t>
            </a:r>
            <a:br>
              <a:rPr lang="ru-RU" dirty="0"/>
            </a:br>
            <a:r>
              <a:rPr lang="ru-RU" dirty="0"/>
              <a:t>управление Пользователями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60703-DE34-40B8-8DFF-BBDE078D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1536577"/>
            <a:ext cx="10745700" cy="17528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1BA6A9-F1EE-4F48-8FCA-B287809B4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4" y="3728920"/>
            <a:ext cx="1076475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Руководство пользователя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AD68CB-913A-4B86-80DE-0C189F2F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0" y="2626505"/>
            <a:ext cx="3191291" cy="37770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CAADE6-387D-47EE-B50A-171C1E85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0" y="1756497"/>
            <a:ext cx="3191291" cy="5318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A6AA2B-7444-44C9-8F57-7DF365E5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986" y="2175597"/>
            <a:ext cx="7983988" cy="39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Руководство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D1E2D-9B0D-468C-9779-4B06DA5B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70" y="1428894"/>
            <a:ext cx="8269260" cy="2037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60BB5B-BBD6-477A-B009-31E0F032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85" y="3492191"/>
            <a:ext cx="5162630" cy="310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3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Руководство пользователя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378CDD-52AD-425C-8D66-81CCCA30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68" y="2015776"/>
            <a:ext cx="5007532" cy="28264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49878-A483-42E7-8235-9DB0E8105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723" y="1422400"/>
            <a:ext cx="4891177" cy="50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4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Руководство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617BBC-65C1-4935-8FFC-1696A185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7" y="2141700"/>
            <a:ext cx="4986943" cy="35143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4CF6B6-D9B5-49AA-B4E7-E68381A5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884" y="1671800"/>
            <a:ext cx="5846718" cy="2345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3931B9-F268-4EF6-8980-8DDF52964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884" y="4457812"/>
            <a:ext cx="5846718" cy="14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5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Руководство пользователя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85E260-5250-425A-8A08-9BCAFDB0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59" y="1553945"/>
            <a:ext cx="7987482" cy="22574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BCF330-7167-41B1-856F-F094CCB4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259" y="4195252"/>
            <a:ext cx="7987482" cy="22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5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заключение</a:t>
            </a:r>
          </a:p>
        </p:txBody>
      </p:sp>
      <p:pic>
        <p:nvPicPr>
          <p:cNvPr id="2050" name="Picture 2" descr="Знак вопроса – Бесплатные иконки: знаки">
            <a:extLst>
              <a:ext uri="{FF2B5EF4-FFF2-40B4-BE49-F238E27FC236}">
                <a16:creationId xmlns:a16="http://schemas.microsoft.com/office/drawing/2014/main" id="{068783D9-0CEF-4661-A943-AA030561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92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ru-RU" noProof="1">
                <a:solidFill>
                  <a:schemeClr val="tx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38987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Цели проекта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8E8047-49BF-4E3B-B1AB-0D26DED89129}"/>
              </a:ext>
            </a:extLst>
          </p:cNvPr>
          <p:cNvSpPr/>
          <p:nvPr/>
        </p:nvSpPr>
        <p:spPr>
          <a:xfrm>
            <a:off x="4057775" y="2681103"/>
            <a:ext cx="8184558" cy="1495794"/>
          </a:xfrm>
          <a:prstGeom prst="rect">
            <a:avLst/>
          </a:prstGeom>
          <a:solidFill>
            <a:srgbClr val="4A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729C0DB-DE6F-4EB6-ACDD-995AD5B493E0}"/>
              </a:ext>
            </a:extLst>
          </p:cNvPr>
          <p:cNvGrpSpPr/>
          <p:nvPr/>
        </p:nvGrpSpPr>
        <p:grpSpPr>
          <a:xfrm>
            <a:off x="4927744" y="2682629"/>
            <a:ext cx="7009789" cy="1495794"/>
            <a:chOff x="6095999" y="2925909"/>
            <a:chExt cx="4105015" cy="1483669"/>
          </a:xfrm>
          <a:solidFill>
            <a:srgbClr val="4A5356"/>
          </a:solidFill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158D16D-55E3-4B6A-B824-DA1A75522F28}"/>
                </a:ext>
              </a:extLst>
            </p:cNvPr>
            <p:cNvSpPr/>
            <p:nvPr/>
          </p:nvSpPr>
          <p:spPr>
            <a:xfrm>
              <a:off x="7121150" y="3096533"/>
              <a:ext cx="3079864" cy="11792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Hazard Mapper</a:t>
              </a:r>
              <a:endParaRPr lang="ru-RU" sz="6000" dirty="0">
                <a:solidFill>
                  <a:schemeClr val="bg1"/>
                </a:solidFill>
              </a:endParaRP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E667056-629A-4D30-9B9D-7C67ACAF8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9" y="2925909"/>
              <a:ext cx="1006182" cy="148366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5EFA6E5-0D7C-4CAE-A884-F758D82E851F}"/>
              </a:ext>
            </a:extLst>
          </p:cNvPr>
          <p:cNvSpPr/>
          <p:nvPr/>
        </p:nvSpPr>
        <p:spPr>
          <a:xfrm>
            <a:off x="0" y="0"/>
            <a:ext cx="12192000" cy="1594264"/>
          </a:xfrm>
          <a:prstGeom prst="rect">
            <a:avLst/>
          </a:prstGeom>
          <a:solidFill>
            <a:srgbClr val="4A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018E2-EA39-4BD1-83CB-30B8C950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2295"/>
            <a:ext cx="7725664" cy="75885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4A5356"/>
                </a:solidFill>
              </a:rPr>
              <a:t>Стек технологий и инструментов</a:t>
            </a:r>
          </a:p>
        </p:txBody>
      </p:sp>
      <p:pic>
        <p:nvPicPr>
          <p:cNvPr id="1026" name="Picture 2" descr="Python logo and symbol, meaning, history, PNG">
            <a:extLst>
              <a:ext uri="{FF2B5EF4-FFF2-40B4-BE49-F238E27FC236}">
                <a16:creationId xmlns:a16="http://schemas.microsoft.com/office/drawing/2014/main" id="{1780F9DA-115D-47B4-A9AA-18B96C79A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8" y="3296897"/>
            <a:ext cx="4037098" cy="25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HTML5 logo and wordmark.svg — Википедия">
            <a:extLst>
              <a:ext uri="{FF2B5EF4-FFF2-40B4-BE49-F238E27FC236}">
                <a16:creationId xmlns:a16="http://schemas.microsoft.com/office/drawing/2014/main" id="{438D25F7-B64E-48B4-974C-172F7134B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856" y="2473590"/>
            <a:ext cx="1534866" cy="153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CSS3 logo and wordmark.svg — Википедия">
            <a:extLst>
              <a:ext uri="{FF2B5EF4-FFF2-40B4-BE49-F238E27FC236}">
                <a16:creationId xmlns:a16="http://schemas.microsoft.com/office/drawing/2014/main" id="{01FC0DBD-BD10-4A7F-BC03-9EF08732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951" y="3568782"/>
            <a:ext cx="919616" cy="12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Файл:JavaScript-logo.png — Википедия">
            <a:extLst>
              <a:ext uri="{FF2B5EF4-FFF2-40B4-BE49-F238E27FC236}">
                <a16:creationId xmlns:a16="http://schemas.microsoft.com/office/drawing/2014/main" id="{CC4B637E-76C8-4755-BCF8-F235C62B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957" y="4163127"/>
            <a:ext cx="1534866" cy="153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Vue.png - Wikipedia">
            <a:extLst>
              <a:ext uri="{FF2B5EF4-FFF2-40B4-BE49-F238E27FC236}">
                <a16:creationId xmlns:a16="http://schemas.microsoft.com/office/drawing/2014/main" id="{FE9B09E9-AE85-4956-A4C7-A490B58E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436" y="2295299"/>
            <a:ext cx="1573764" cy="15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DA7466-E95E-4DD8-874A-DE75310ED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15" y="2996844"/>
            <a:ext cx="2493546" cy="1246774"/>
          </a:xfrm>
          <a:prstGeom prst="rect">
            <a:avLst/>
          </a:prstGeom>
        </p:spPr>
      </p:pic>
      <p:pic>
        <p:nvPicPr>
          <p:cNvPr id="1038" name="Picture 14" descr="Pydantic · GitHub">
            <a:extLst>
              <a:ext uri="{FF2B5EF4-FFF2-40B4-BE49-F238E27FC236}">
                <a16:creationId xmlns:a16="http://schemas.microsoft.com/office/drawing/2014/main" id="{1BBCDF9D-5B85-4F53-B906-D5339F11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33" y="2720758"/>
            <a:ext cx="1534866" cy="153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SON Web Token color icon in PNG, SVG">
            <a:extLst>
              <a:ext uri="{FF2B5EF4-FFF2-40B4-BE49-F238E27FC236}">
                <a16:creationId xmlns:a16="http://schemas.microsoft.com/office/drawing/2014/main" id="{EE159C26-514B-45E7-BC04-46AEA609E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63" y="4840182"/>
            <a:ext cx="1701684" cy="17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ile:Pinialogo.svg - Wikimedia Commons">
            <a:extLst>
              <a:ext uri="{FF2B5EF4-FFF2-40B4-BE49-F238E27FC236}">
                <a16:creationId xmlns:a16="http://schemas.microsoft.com/office/drawing/2014/main" id="{4641DA52-AC16-42CA-BCE4-8A1DE6593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594" y="2130720"/>
            <a:ext cx="867926" cy="12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Файл:Axios logo (2020).svg — Википедия">
            <a:extLst>
              <a:ext uri="{FF2B5EF4-FFF2-40B4-BE49-F238E27FC236}">
                <a16:creationId xmlns:a16="http://schemas.microsoft.com/office/drawing/2014/main" id="{CD5785DD-62F4-4A19-B889-87F07D6A4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063" y="4934046"/>
            <a:ext cx="2487776" cy="63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85DF5EC5-F28E-900E-5B86-88263F48F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28" y="3326813"/>
            <a:ext cx="3496428" cy="1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umPy | Logopedia | Fandom">
            <a:extLst>
              <a:ext uri="{FF2B5EF4-FFF2-40B4-BE49-F238E27FC236}">
                <a16:creationId xmlns:a16="http://schemas.microsoft.com/office/drawing/2014/main" id="{8B5224E7-4B73-4E43-8AF5-E8681FBFB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79" y="4777072"/>
            <a:ext cx="1246774" cy="124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PI reference — Folium 0.20.0 documentation">
            <a:extLst>
              <a:ext uri="{FF2B5EF4-FFF2-40B4-BE49-F238E27FC236}">
                <a16:creationId xmlns:a16="http://schemas.microsoft.com/office/drawing/2014/main" id="{3198B3B5-5DCF-486C-A796-2A1F8A1E1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3495" y="5054562"/>
            <a:ext cx="454770" cy="81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09F369-D6E6-44D1-B72E-8A9C8FFEDB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78019" y="3889177"/>
            <a:ext cx="1443820" cy="379952"/>
          </a:xfrm>
          <a:prstGeom prst="rect">
            <a:avLst/>
          </a:prstGeom>
        </p:spPr>
      </p:pic>
      <p:pic>
        <p:nvPicPr>
          <p:cNvPr id="1052" name="Picture 28" descr="Pandas Icon, Logo and PNG Files for Your Projects">
            <a:extLst>
              <a:ext uri="{FF2B5EF4-FFF2-40B4-BE49-F238E27FC236}">
                <a16:creationId xmlns:a16="http://schemas.microsoft.com/office/drawing/2014/main" id="{ADD4A940-1C23-4BB0-B96D-235AB50B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" y="5495958"/>
            <a:ext cx="852017" cy="8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Файл:FastAPI logo.svg — Википедия">
            <a:extLst>
              <a:ext uri="{FF2B5EF4-FFF2-40B4-BE49-F238E27FC236}">
                <a16:creationId xmlns:a16="http://schemas.microsoft.com/office/drawing/2014/main" id="{E34E2AC2-5E0F-4444-AF38-E101D3BF3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2" y="2121562"/>
            <a:ext cx="3749828" cy="69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30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9F9986-A066-4729-BCE7-5B447B8BB4F0}"/>
              </a:ext>
            </a:extLst>
          </p:cNvPr>
          <p:cNvSpPr/>
          <p:nvPr/>
        </p:nvSpPr>
        <p:spPr>
          <a:xfrm>
            <a:off x="8128000" y="-12700"/>
            <a:ext cx="4088046" cy="6870700"/>
          </a:xfrm>
          <a:prstGeom prst="rect">
            <a:avLst/>
          </a:prstGeom>
          <a:solidFill>
            <a:srgbClr val="4A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32B8918-140E-41B8-A35D-83C77D0F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036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Схема бд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76D809-D130-4AE6-9766-2A2826A2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86054"/>
            <a:ext cx="8128000" cy="608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7F5FC0-1EA9-4EFF-A244-07FA43464655}"/>
              </a:ext>
            </a:extLst>
          </p:cNvPr>
          <p:cNvSpPr/>
          <p:nvPr/>
        </p:nvSpPr>
        <p:spPr>
          <a:xfrm>
            <a:off x="0" y="-12700"/>
            <a:ext cx="4088046" cy="6870700"/>
          </a:xfrm>
          <a:prstGeom prst="rect">
            <a:avLst/>
          </a:prstGeom>
          <a:solidFill>
            <a:srgbClr val="4A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185A452-4825-4900-A925-5F84E69B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36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Моудльная схема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D2A3F4-D3AE-4F6A-96F2-8353614E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61" y="0"/>
            <a:ext cx="6352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Тестирование сайта</a:t>
            </a:r>
            <a:br>
              <a:rPr lang="ru-RU" dirty="0"/>
            </a:br>
            <a:r>
              <a:rPr lang="ru-RU" dirty="0"/>
              <a:t>авторизация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E048F1-5349-4F02-A2A7-FDA7616E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59" y="1495042"/>
            <a:ext cx="4143953" cy="42011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6B42D-6220-496F-9047-FE5A6EE5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25" y="1961945"/>
            <a:ext cx="4058216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Тестирование сайта</a:t>
            </a:r>
            <a:br>
              <a:rPr lang="ru-RU" dirty="0"/>
            </a:br>
            <a:r>
              <a:rPr lang="ru-RU" dirty="0"/>
              <a:t>Загрузка треков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DF2495-2EA5-4743-93F2-FA63B582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01" y="1923526"/>
            <a:ext cx="5208500" cy="35059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6239D2-17D0-4176-82DF-64B63328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765" y="1468868"/>
            <a:ext cx="4477235" cy="46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3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Тестирование сайта</a:t>
            </a:r>
            <a:br>
              <a:rPr lang="ru-RU" dirty="0"/>
            </a:br>
            <a:r>
              <a:rPr lang="ru-RU" dirty="0"/>
              <a:t>управление треками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6F2268-7D83-402B-8E22-2D89189B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58" y="1804291"/>
            <a:ext cx="6261482" cy="20576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B57E06-2742-4656-BA57-E6A432E5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92" y="4338332"/>
            <a:ext cx="6230948" cy="15067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E6CE1E-6F43-406D-9BC4-B70FCC914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08" y="1475607"/>
            <a:ext cx="507753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7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557B9-DB65-43C9-ACB8-950E1A1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1188720"/>
          </a:xfrm>
        </p:spPr>
        <p:txBody>
          <a:bodyPr/>
          <a:lstStyle/>
          <a:p>
            <a:r>
              <a:rPr lang="ru-RU" dirty="0"/>
              <a:t>Тестирование сайта</a:t>
            </a:r>
            <a:br>
              <a:rPr lang="ru-RU" dirty="0"/>
            </a:br>
            <a:r>
              <a:rPr lang="ru-RU" dirty="0"/>
              <a:t>управление Избранными треками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B40A09-736A-4005-89BE-A0138875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96" y="1481154"/>
            <a:ext cx="7922408" cy="25959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0358A-1431-46FD-A2B9-992702DF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96" y="4230363"/>
            <a:ext cx="7922408" cy="24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48929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Посылка</Template>
  <TotalTime>0</TotalTime>
  <Words>86</Words>
  <Application>Microsoft Office PowerPoint</Application>
  <PresentationFormat>Широкоэкранный</PresentationFormat>
  <Paragraphs>26</Paragraphs>
  <Slides>17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Gill Sans MT</vt:lpstr>
      <vt:lpstr>Посылка</vt:lpstr>
      <vt:lpstr>КАРТОГРАФИРОВАНие ПРИРОДНЫХ ОПАСНОСТЕЙ НА ТРЕКАХ</vt:lpstr>
      <vt:lpstr>Цели проекта</vt:lpstr>
      <vt:lpstr>Стек технологий и инструментов</vt:lpstr>
      <vt:lpstr>Схема бд</vt:lpstr>
      <vt:lpstr>Моудльная схема</vt:lpstr>
      <vt:lpstr>Тестирование сайта авторизация</vt:lpstr>
      <vt:lpstr>Тестирование сайта Загрузка треков</vt:lpstr>
      <vt:lpstr>Тестирование сайта управление треками</vt:lpstr>
      <vt:lpstr>Тестирование сайта управление Избранными треками</vt:lpstr>
      <vt:lpstr>Тестирование сайта управление Пользователями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2025-06-24T19:32:07Z</dcterms:created>
  <dcterms:modified xsi:type="dcterms:W3CDTF">2025-06-24T20:39:35Z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